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72" r:id="rId3"/>
    <p:sldId id="258" r:id="rId4"/>
    <p:sldId id="274" r:id="rId5"/>
    <p:sldId id="276" r:id="rId6"/>
    <p:sldId id="277" r:id="rId7"/>
    <p:sldId id="266" r:id="rId8"/>
    <p:sldId id="264" r:id="rId9"/>
  </p:sldIdLst>
  <p:sldSz cx="9144000" cy="5143500" type="screen16x9"/>
  <p:notesSz cx="6858000" cy="9144000"/>
  <p:embeddedFontLst>
    <p:embeddedFont>
      <p:font typeface="汉真广标" panose="02010600030101010101" charset="-122"/>
      <p:regular r:id="rId11"/>
    </p:embeddedFont>
    <p:embeddedFont>
      <p:font typeface="迷你简汉真广标" panose="02010600030101010101" charset="-122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howcard Gothic" panose="04020904020102020604" pitchFamily="82" charset="0"/>
      <p:regular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9" autoAdjust="0"/>
    <p:restoredTop sz="94660"/>
  </p:normalViewPr>
  <p:slideViewPr>
    <p:cSldViewPr>
      <p:cViewPr varScale="1">
        <p:scale>
          <a:sx n="98" d="100"/>
          <a:sy n="98" d="100"/>
        </p:scale>
        <p:origin x="72" y="23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CEF811-0662-42CF-9B98-F8DD41182A87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083C2E-306A-414B-A934-6A1385727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4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83C2E-306A-414B-A934-6A1385727FD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144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83C2E-306A-414B-A934-6A1385727FD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78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83C2E-306A-414B-A934-6A1385727FD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317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83C2E-306A-414B-A934-6A1385727FD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076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083C2E-306A-414B-A934-6A1385727F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4300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83C2E-306A-414B-A934-6A1385727FD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5640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83C2E-306A-414B-A934-6A1385727FD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463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68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572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44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79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67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25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32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19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35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9779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63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24E58-B59D-4094-84DB-7393121E689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3D7F16-B098-45FC-A956-D836B5A4CC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59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59003">
            <a:off x="290431" y="1944612"/>
            <a:ext cx="4053505" cy="3346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82937">
            <a:off x="4038645" y="1839638"/>
            <a:ext cx="4053505" cy="3346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68115">
            <a:off x="1827284" y="1830765"/>
            <a:ext cx="4053505" cy="33464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56286">
            <a:off x="525968" y="-427225"/>
            <a:ext cx="4053505" cy="334642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12592">
            <a:off x="5119729" y="-612234"/>
            <a:ext cx="4053505" cy="33464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65260">
            <a:off x="3124580" y="-445442"/>
            <a:ext cx="4053505" cy="334642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78" y="-524594"/>
            <a:ext cx="4699628" cy="382797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280058" y="770852"/>
            <a:ext cx="78021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25000"/>
                  </a:schemeClr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迷你简汉真广标" pitchFamily="49" charset="-122"/>
                <a:ea typeface="迷你简汉真广标" pitchFamily="49" charset="-122"/>
                <a:cs typeface="经典特黑简" pitchFamily="49" charset="-122"/>
              </a:rPr>
              <a:t>克苏鲁的呼唤建议模拟器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359186" y="1839622"/>
            <a:ext cx="170751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dirty="0">
                <a:latin typeface="Showcard Gothic" pitchFamily="82" charset="0"/>
              </a:rPr>
              <a:t>C</a:t>
            </a:r>
            <a:r>
              <a:rPr lang="zh-CN" altLang="en-US" dirty="0">
                <a:latin typeface="Showcard Gothic" pitchFamily="82" charset="0"/>
              </a:rPr>
              <a:t>语言末期答辩</a:t>
            </a:r>
            <a:endParaRPr lang="en-US" altLang="zh-CN" dirty="0">
              <a:latin typeface="Showcard Gothic" pitchFamily="82" charset="0"/>
            </a:endParaRPr>
          </a:p>
        </p:txBody>
      </p:sp>
      <p:sp>
        <p:nvSpPr>
          <p:cNvPr id="3" name="虚尾箭头 2"/>
          <p:cNvSpPr/>
          <p:nvPr/>
        </p:nvSpPr>
        <p:spPr>
          <a:xfrm>
            <a:off x="5669557" y="1839622"/>
            <a:ext cx="432048" cy="360040"/>
          </a:xfrm>
          <a:prstGeom prst="striped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-396552" y="35078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3613034-5693-480C-9D56-7F77FD0AB582}"/>
              </a:ext>
            </a:extLst>
          </p:cNvPr>
          <p:cNvSpPr/>
          <p:nvPr/>
        </p:nvSpPr>
        <p:spPr>
          <a:xfrm>
            <a:off x="2377984" y="2370746"/>
            <a:ext cx="4358886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组员：陶栋伟</a:t>
            </a:r>
            <a:endParaRPr lang="en-US" altLang="zh-CN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/>
            <a:r>
              <a:rPr lang="zh-CN" alt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倪翔</a:t>
            </a:r>
            <a:endParaRPr lang="en-US" altLang="zh-CN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/>
            <a:r>
              <a:rPr lang="zh-CN" altLang="en-US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张家铭</a:t>
            </a:r>
            <a:endParaRPr lang="zh-CN" alt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6564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46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375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8" dur="375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9" dur="375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375" autoRev="1" fill="remove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6750"/>
                            </p:stCondLst>
                            <p:childTnLst>
                              <p:par>
                                <p:cTn id="5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75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  <p:bldP spid="3" grpId="0" animBg="1"/>
      <p:bldP spid="3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1417144">
            <a:off x="1913520" y="688184"/>
            <a:ext cx="1261884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克苏鲁的呼唤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6571" y="2139702"/>
            <a:ext cx="4673074" cy="1384995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在游戏中，分为玩家（</a:t>
            </a:r>
            <a:r>
              <a:rPr lang="en-US" altLang="zh-CN" sz="1400" dirty="0">
                <a:latin typeface="Showcard Gothic" pitchFamily="82" charset="0"/>
                <a:ea typeface="汉真广标" pitchFamily="49" charset="-122"/>
              </a:rPr>
              <a:t>PC</a:t>
            </a:r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）与守秘人（</a:t>
            </a:r>
            <a:r>
              <a:rPr lang="en-US" altLang="zh-CN" sz="1400" dirty="0">
                <a:latin typeface="Showcard Gothic" pitchFamily="82" charset="0"/>
                <a:ea typeface="汉真广标" pitchFamily="49" charset="-122"/>
              </a:rPr>
              <a:t>KP</a:t>
            </a:r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），</a:t>
            </a:r>
            <a:endParaRPr lang="en-US" altLang="zh-CN" sz="1400" dirty="0">
              <a:latin typeface="Showcard Gothic" pitchFamily="82" charset="0"/>
              <a:ea typeface="汉真广标" pitchFamily="49" charset="-122"/>
            </a:endParaRPr>
          </a:p>
          <a:p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玩家需要在守秘人创造的故事中</a:t>
            </a:r>
            <a:r>
              <a:rPr lang="en-US" altLang="zh-CN" sz="1400" dirty="0">
                <a:latin typeface="Showcard Gothic" pitchFamily="82" charset="0"/>
                <a:ea typeface="汉真广标" pitchFamily="49" charset="-122"/>
              </a:rPr>
              <a:t> </a:t>
            </a:r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，调查并寻找真相。</a:t>
            </a:r>
            <a:endParaRPr lang="en-US" altLang="zh-CN" sz="1400" dirty="0">
              <a:latin typeface="Showcard Gothic" pitchFamily="82" charset="0"/>
              <a:ea typeface="汉真广标" pitchFamily="49" charset="-122"/>
            </a:endParaRPr>
          </a:p>
          <a:p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而守秘人的工作，就是好好演绎这个故事。</a:t>
            </a:r>
            <a:endParaRPr lang="en-US" altLang="zh-CN" sz="1400" dirty="0">
              <a:latin typeface="Showcard Gothic" pitchFamily="82" charset="0"/>
              <a:ea typeface="汉真广标" pitchFamily="49" charset="-122"/>
            </a:endParaRPr>
          </a:p>
          <a:p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破坏邪神与邪教徒等的阴谋，拯救这个世界。</a:t>
            </a:r>
            <a:endParaRPr lang="en-US" altLang="zh-CN" sz="1400" dirty="0">
              <a:latin typeface="Showcard Gothic" pitchFamily="82" charset="0"/>
              <a:ea typeface="汉真广标" pitchFamily="49" charset="-122"/>
            </a:endParaRPr>
          </a:p>
          <a:p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当然，剧情与行动都是要由守秘人和玩家来共同完成的。</a:t>
            </a:r>
            <a:endParaRPr lang="en-US" altLang="zh-CN" sz="1400" dirty="0">
              <a:latin typeface="Showcard Gothic" pitchFamily="82" charset="0"/>
              <a:ea typeface="汉真广标" pitchFamily="49" charset="-122"/>
            </a:endParaRPr>
          </a:p>
          <a:p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我们只是提供一个简单的辅助工具。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EB2852-75A0-406F-AB46-A227F405F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4048" y="-8441"/>
            <a:ext cx="395754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79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  <p:cond evt="onBegin" delay="0">
                          <p:tn val="7"/>
                        </p:cond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/>
          <p:cNvSpPr/>
          <p:nvPr/>
        </p:nvSpPr>
        <p:spPr>
          <a:xfrm>
            <a:off x="3419871" y="1167594"/>
            <a:ext cx="2016224" cy="2808312"/>
          </a:xfrm>
          <a:prstGeom prst="roundRect">
            <a:avLst/>
          </a:prstGeom>
          <a:blipFill dpi="0" rotWithShape="1">
            <a:blip r:embed="rId3">
              <a:alphaModFix amt="7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GlowEdges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1.</a:t>
            </a:r>
            <a:r>
              <a:rPr lang="zh-CN" altLang="en-US" sz="11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基本还原克苏鲁的呼唤的主要功能</a:t>
            </a:r>
            <a:endParaRPr lang="en-US" altLang="zh-CN" sz="1100" dirty="0">
              <a:solidFill>
                <a:schemeClr val="bg1"/>
              </a:solidFill>
              <a:latin typeface="汉真广标" pitchFamily="49" charset="-122"/>
              <a:ea typeface="汉真广标" pitchFamily="49" charset="-122"/>
            </a:endParaRPr>
          </a:p>
          <a:p>
            <a:pPr algn="ctr"/>
            <a:r>
              <a:rPr lang="en-US" altLang="zh-CN" sz="11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2.</a:t>
            </a:r>
            <a:r>
              <a:rPr lang="zh-CN" altLang="en-US" sz="11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省去准备骰子等必要工作，更方便进行</a:t>
            </a:r>
            <a:endParaRPr lang="en-US" altLang="zh-CN" sz="1100" dirty="0">
              <a:solidFill>
                <a:schemeClr val="bg1"/>
              </a:solidFill>
              <a:latin typeface="汉真广标" pitchFamily="49" charset="-122"/>
              <a:ea typeface="汉真广标" pitchFamily="49" charset="-122"/>
            </a:endParaRPr>
          </a:p>
          <a:p>
            <a:pPr algn="ctr"/>
            <a:r>
              <a:rPr lang="en-US" altLang="zh-CN" sz="11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3.</a:t>
            </a:r>
            <a:r>
              <a:rPr lang="zh-CN" altLang="en-US" sz="11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省去复杂的计算和比较，让玩家可以尽情沉溺于游戏世界中</a:t>
            </a:r>
            <a:endParaRPr lang="en-US" altLang="zh-CN" sz="1100" dirty="0">
              <a:solidFill>
                <a:schemeClr val="bg1"/>
              </a:solidFill>
              <a:latin typeface="汉真广标" pitchFamily="49" charset="-122"/>
              <a:ea typeface="汉真广标" pitchFamily="49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0050" y="174558"/>
            <a:ext cx="3575866" cy="5058660"/>
          </a:xfrm>
        </p:spPr>
      </p:pic>
      <p:sp>
        <p:nvSpPr>
          <p:cNvPr id="12" name="TextBox 11"/>
          <p:cNvSpPr txBox="1"/>
          <p:nvPr/>
        </p:nvSpPr>
        <p:spPr>
          <a:xfrm rot="21417144">
            <a:off x="3886809" y="1376168"/>
            <a:ext cx="1082348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1400" dirty="0">
                <a:latin typeface="Showcard Gothic" pitchFamily="82" charset="0"/>
                <a:ea typeface="汉真广标" pitchFamily="49" charset="-122"/>
              </a:rPr>
              <a:t>我们的目标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9798" y="1932054"/>
            <a:ext cx="954107" cy="276999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属性与技能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7544" y="3497720"/>
            <a:ext cx="1569660" cy="276999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模拟骰子，执行流程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72200" y="3507854"/>
            <a:ext cx="2646878" cy="276999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复杂的比较规则可以由电脑来完成了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962780" y="1932054"/>
            <a:ext cx="1723549" cy="276999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汉真广标" pitchFamily="49" charset="-122"/>
                <a:ea typeface="汉真广标" pitchFamily="49" charset="-122"/>
              </a:rPr>
              <a:t>调查、战斗轮与追逐轮</a:t>
            </a: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20" y="174558"/>
            <a:ext cx="920420" cy="110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18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  <p:cond evt="onBegin" delay="0">
                          <p:tn val="11"/>
                        </p:cond>
                      </p:stCondLst>
                      <p:childTnLst>
                        <p:par>
                          <p:cTn id="1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  <p:cond evt="onBegin" delay="0">
                          <p:tn val="20"/>
                        </p:cond>
                      </p:stCondLst>
                      <p:childTnLst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  <p:cond evt="onBegin" delay="0">
                          <p:tn val="28"/>
                        </p:cond>
                      </p:stCondLst>
                      <p:childTnLst>
                        <p:par>
                          <p:cTn id="3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20" grpId="0" animBg="1"/>
      <p:bldP spid="21" grpId="0" animBg="1"/>
      <p:bldP spid="23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 rot="21417144">
            <a:off x="5246034" y="576779"/>
            <a:ext cx="1467068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2000" dirty="0">
                <a:latin typeface="Showcard Gothic" pitchFamily="82" charset="0"/>
                <a:ea typeface="汉真广标" pitchFamily="49" charset="-122"/>
              </a:rPr>
              <a:t>人物的建立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3EEECE-1235-45F9-A808-6C63D3689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84" y="76321"/>
            <a:ext cx="3937000" cy="499085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BAEE2C1-2938-442B-A366-1991B16835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8064" y="1203598"/>
            <a:ext cx="2514286" cy="246666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335F8A8-E621-43B4-9588-17761C8D5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064" y="3942463"/>
            <a:ext cx="2504762" cy="8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79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圆角矩形 10"/>
          <p:cNvSpPr/>
          <p:nvPr/>
        </p:nvSpPr>
        <p:spPr>
          <a:xfrm>
            <a:off x="3354087" y="755516"/>
            <a:ext cx="1224136" cy="648071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闪避：对抗判定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（等级相等时算闪避成功）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347864" y="1915373"/>
            <a:ext cx="1224136" cy="648071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反击：对抗判定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（等级相等时算攻击成功）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4669732" y="755515"/>
            <a:ext cx="1224136" cy="648071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对抗失败时受到伤害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否则无影响</a:t>
            </a:r>
          </a:p>
        </p:txBody>
      </p:sp>
      <p:sp>
        <p:nvSpPr>
          <p:cNvPr id="14" name="圆角矩形 13"/>
          <p:cNvSpPr/>
          <p:nvPr/>
        </p:nvSpPr>
        <p:spPr>
          <a:xfrm>
            <a:off x="1619672" y="1419622"/>
            <a:ext cx="1224136" cy="648071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攻击</a:t>
            </a:r>
          </a:p>
        </p:txBody>
      </p:sp>
      <p:sp>
        <p:nvSpPr>
          <p:cNvPr id="15" name="圆角矩形 14"/>
          <p:cNvSpPr/>
          <p:nvPr/>
        </p:nvSpPr>
        <p:spPr>
          <a:xfrm>
            <a:off x="1619363" y="2547249"/>
            <a:ext cx="1224136" cy="648071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医疗：简单的技能判定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4680062" y="1799728"/>
            <a:ext cx="1486444" cy="879360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对抗失败时受到伤害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对抗成功时对方受到伤害</a:t>
            </a:r>
            <a:endParaRPr lang="en-US" altLang="zh-CN" sz="1100" dirty="0">
              <a:solidFill>
                <a:prstClr val="white"/>
              </a:solidFill>
              <a:latin typeface="汉真广标" pitchFamily="49" charset="-122"/>
              <a:ea typeface="汉真广标" pitchFamily="49" charset="-122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双方都失败无影响</a:t>
            </a:r>
          </a:p>
        </p:txBody>
      </p:sp>
      <p:sp>
        <p:nvSpPr>
          <p:cNvPr id="18" name="椭圆 17"/>
          <p:cNvSpPr/>
          <p:nvPr/>
        </p:nvSpPr>
        <p:spPr>
          <a:xfrm>
            <a:off x="3095836" y="2845447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Arial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095836" y="1635645"/>
            <a:ext cx="216024" cy="21602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Arial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6851594" y="1283076"/>
            <a:ext cx="1224136" cy="2792024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判定：指扔一个百分骰子，若小于技能值则成功，否则失败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对抗判定：小于一半值时为困难成功，小于五分之一值时为极难成功，成功等级高的获胜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</p:txBody>
      </p:sp>
      <p:sp>
        <p:nvSpPr>
          <p:cNvPr id="38" name="TextBox 37"/>
          <p:cNvSpPr txBox="1"/>
          <p:nvPr/>
        </p:nvSpPr>
        <p:spPr>
          <a:xfrm rot="21417144">
            <a:off x="5803553" y="180074"/>
            <a:ext cx="1082348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howcard Gothic" pitchFamily="82" charset="0"/>
                <a:ea typeface="汉真广标" pitchFamily="49" charset="-122"/>
                <a:cs typeface="Arial"/>
              </a:rPr>
              <a:t>战斗轮流程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93" y="2679761"/>
            <a:ext cx="430835" cy="430835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422208" y="2208695"/>
            <a:ext cx="1005403" cy="338554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howcard Gothic" pitchFamily="82" charset="0"/>
                <a:ea typeface="汉真广标" pitchFamily="49" charset="-122"/>
                <a:cs typeface="Arial"/>
              </a:rPr>
              <a:t>发起行动</a:t>
            </a:r>
          </a:p>
        </p:txBody>
      </p:sp>
      <p:sp>
        <p:nvSpPr>
          <p:cNvPr id="17" name="圆角矩形 14">
            <a:extLst>
              <a:ext uri="{FF2B5EF4-FFF2-40B4-BE49-F238E27FC236}">
                <a16:creationId xmlns:a16="http://schemas.microsoft.com/office/drawing/2014/main" id="{9FB36397-8291-4CFC-8248-8EB895D2A366}"/>
              </a:ext>
            </a:extLst>
          </p:cNvPr>
          <p:cNvSpPr/>
          <p:nvPr/>
        </p:nvSpPr>
        <p:spPr>
          <a:xfrm>
            <a:off x="1619363" y="3579862"/>
            <a:ext cx="1224136" cy="648071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濒死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</p:txBody>
      </p:sp>
      <p:sp>
        <p:nvSpPr>
          <p:cNvPr id="20" name="圆角矩形 14">
            <a:extLst>
              <a:ext uri="{FF2B5EF4-FFF2-40B4-BE49-F238E27FC236}">
                <a16:creationId xmlns:a16="http://schemas.microsoft.com/office/drawing/2014/main" id="{9ABAA424-9126-41AF-AC78-37FBE2050713}"/>
              </a:ext>
            </a:extLst>
          </p:cNvPr>
          <p:cNvSpPr/>
          <p:nvPr/>
        </p:nvSpPr>
        <p:spPr>
          <a:xfrm>
            <a:off x="3245523" y="3588899"/>
            <a:ext cx="1224136" cy="648071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Hp</a:t>
            </a:r>
            <a:r>
              <a:rPr lang="zh-CN" altLang="en-US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降到零进行体质判定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</p:txBody>
      </p:sp>
      <p:sp>
        <p:nvSpPr>
          <p:cNvPr id="21" name="圆角矩形 14">
            <a:extLst>
              <a:ext uri="{FF2B5EF4-FFF2-40B4-BE49-F238E27FC236}">
                <a16:creationId xmlns:a16="http://schemas.microsoft.com/office/drawing/2014/main" id="{C75EB984-2DC8-4C7F-96AD-D9299C1B82C2}"/>
              </a:ext>
            </a:extLst>
          </p:cNvPr>
          <p:cNvSpPr/>
          <p:nvPr/>
        </p:nvSpPr>
        <p:spPr>
          <a:xfrm>
            <a:off x="4680062" y="3185114"/>
            <a:ext cx="1224136" cy="648071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成功则濒死可急救复活</a:t>
            </a:r>
          </a:p>
        </p:txBody>
      </p:sp>
      <p:sp>
        <p:nvSpPr>
          <p:cNvPr id="22" name="圆角矩形 14">
            <a:extLst>
              <a:ext uri="{FF2B5EF4-FFF2-40B4-BE49-F238E27FC236}">
                <a16:creationId xmlns:a16="http://schemas.microsoft.com/office/drawing/2014/main" id="{31591D38-2CB0-471F-961C-AD7A211EE7FF}"/>
              </a:ext>
            </a:extLst>
          </p:cNvPr>
          <p:cNvSpPr/>
          <p:nvPr/>
        </p:nvSpPr>
        <p:spPr>
          <a:xfrm>
            <a:off x="4680062" y="4015175"/>
            <a:ext cx="1224136" cy="648071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失败则直接死亡</a:t>
            </a:r>
          </a:p>
        </p:txBody>
      </p:sp>
    </p:spTree>
    <p:extLst>
      <p:ext uri="{BB962C8B-B14F-4D97-AF65-F5344CB8AC3E}">
        <p14:creationId xmlns:p14="http://schemas.microsoft.com/office/powerpoint/2010/main" val="159565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06 7.61258E-06 L 0.14305 0.13634" pathEditMode="relative" ptsTypes="AA">
                                      <p:cBhvr>
                                        <p:cTn id="2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  <p:cond evt="onBegin" delay="0">
                          <p:tn val="31"/>
                        </p:cond>
                      </p:stCondLst>
                      <p:childTnLst>
                        <p:par>
                          <p:cTn id="3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306 0.13634 L 0.31389 0.29735" pathEditMode="relative" ptsTypes="AA">
                                      <p:cBhvr>
                                        <p:cTn id="3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9001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9001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9501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  <p:cond evt="onBegin" delay="0">
                          <p:tn val="46"/>
                        </p:cond>
                      </p:stCondLst>
                      <p:childTnLst>
                        <p:par>
                          <p:cTn id="4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389 0.29735 L 0.51042 0.48551" pathEditMode="relative" ptsTypes="AA">
                                      <p:cBhvr>
                                        <p:cTn id="5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  <p:cond evt="onBegin" delay="0">
                          <p:tn val="58"/>
                        </p:cond>
                      </p:stCondLst>
                      <p:childTnLst>
                        <p:par>
                          <p:cTn id="6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042 0.48551 L 0.72778 0.69217" pathEditMode="relative" ptsTypes="AA">
                                      <p:cBhvr>
                                        <p:cTn id="6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0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5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37" grpId="0" animBg="1"/>
      <p:bldP spid="38" grpId="0" animBg="1"/>
      <p:bldP spid="40" grpId="0"/>
      <p:bldP spid="17" grpId="0" animBg="1"/>
      <p:bldP spid="20" grpId="0" animBg="1"/>
      <p:bldP spid="21" grpId="0" animBg="1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7">
            <a:extLst>
              <a:ext uri="{FF2B5EF4-FFF2-40B4-BE49-F238E27FC236}">
                <a16:creationId xmlns:a16="http://schemas.microsoft.com/office/drawing/2014/main" id="{40919058-78A8-43D3-BC74-E962655F8E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rot="21417144">
            <a:off x="6667613" y="394987"/>
            <a:ext cx="1131295" cy="30777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noProof="0" dirty="0">
                <a:solidFill>
                  <a:prstClr val="white"/>
                </a:solidFill>
                <a:latin typeface="Showcard Gothic" pitchFamily="82" charset="0"/>
                <a:ea typeface="汉真广标" pitchFamily="49" charset="-122"/>
                <a:cs typeface="Arial"/>
              </a:rPr>
              <a:t>追逐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howcard Gothic" pitchFamily="82" charset="0"/>
                <a:ea typeface="汉真广标" pitchFamily="49" charset="-122"/>
                <a:cs typeface="Arial"/>
              </a:rPr>
              <a:t>轮流程</a:t>
            </a:r>
          </a:p>
        </p:txBody>
      </p:sp>
      <p:sp>
        <p:nvSpPr>
          <p:cNvPr id="4" name="TextBox 39">
            <a:extLst>
              <a:ext uri="{FF2B5EF4-FFF2-40B4-BE49-F238E27FC236}">
                <a16:creationId xmlns:a16="http://schemas.microsoft.com/office/drawing/2014/main" id="{4312CA5B-5D39-4E5E-ADEB-F98A37AA1DE4}"/>
              </a:ext>
            </a:extLst>
          </p:cNvPr>
          <p:cNvSpPr txBox="1"/>
          <p:nvPr/>
        </p:nvSpPr>
        <p:spPr>
          <a:xfrm>
            <a:off x="422208" y="2208695"/>
            <a:ext cx="1005403" cy="338554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howcard Gothic" pitchFamily="82" charset="0"/>
                <a:ea typeface="汉真广标" pitchFamily="49" charset="-122"/>
                <a:cs typeface="Arial"/>
              </a:rPr>
              <a:t>发起行动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788CC8F-3113-4F21-B618-C0CCA0CD33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93" y="2679761"/>
            <a:ext cx="430835" cy="430835"/>
          </a:xfrm>
          <a:prstGeom prst="rect">
            <a:avLst/>
          </a:prstGeom>
        </p:spPr>
      </p:pic>
      <p:sp>
        <p:nvSpPr>
          <p:cNvPr id="7" name="圆角矩形 13">
            <a:extLst>
              <a:ext uri="{FF2B5EF4-FFF2-40B4-BE49-F238E27FC236}">
                <a16:creationId xmlns:a16="http://schemas.microsoft.com/office/drawing/2014/main" id="{22AAE9DC-F6E7-4152-A476-FC85AF2DCBCB}"/>
              </a:ext>
            </a:extLst>
          </p:cNvPr>
          <p:cNvSpPr/>
          <p:nvPr/>
        </p:nvSpPr>
        <p:spPr>
          <a:xfrm>
            <a:off x="1619672" y="2213732"/>
            <a:ext cx="1368152" cy="789073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初始距离为</a:t>
            </a:r>
            <a:r>
              <a:rPr lang="en-US" altLang="zh-CN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2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逃跑者行动点为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1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追逐着行动点为速度差值加一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</p:txBody>
      </p:sp>
      <p:sp>
        <p:nvSpPr>
          <p:cNvPr id="8" name="圆角矩形 13">
            <a:extLst>
              <a:ext uri="{FF2B5EF4-FFF2-40B4-BE49-F238E27FC236}">
                <a16:creationId xmlns:a16="http://schemas.microsoft.com/office/drawing/2014/main" id="{B49E3686-6C98-4339-A5C0-93C875EF1718}"/>
              </a:ext>
            </a:extLst>
          </p:cNvPr>
          <p:cNvSpPr/>
          <p:nvPr/>
        </p:nvSpPr>
        <p:spPr>
          <a:xfrm>
            <a:off x="3347864" y="2195159"/>
            <a:ext cx="1368152" cy="789073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每个行动点可移动一格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100" dirty="0">
                <a:solidFill>
                  <a:prstClr val="white"/>
                </a:solidFill>
                <a:latin typeface="汉真广标" pitchFamily="49" charset="-122"/>
                <a:ea typeface="汉真广标" pitchFamily="49" charset="-122"/>
                <a:cs typeface="Arial"/>
              </a:rPr>
              <a:t>但路上会随机生成障碍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真广标" pitchFamily="49" charset="-122"/>
              <a:ea typeface="汉真广标" pitchFamily="49" charset="-122"/>
              <a:cs typeface="Arial"/>
            </a:endParaRPr>
          </a:p>
        </p:txBody>
      </p:sp>
      <p:sp>
        <p:nvSpPr>
          <p:cNvPr id="9" name="圆角矩形 13">
            <a:extLst>
              <a:ext uri="{FF2B5EF4-FFF2-40B4-BE49-F238E27FC236}">
                <a16:creationId xmlns:a16="http://schemas.microsoft.com/office/drawing/2014/main" id="{918EE776-030C-412B-BF89-5AC38C8B3AC5}"/>
              </a:ext>
            </a:extLst>
          </p:cNvPr>
          <p:cNvSpPr/>
          <p:nvPr/>
        </p:nvSpPr>
        <p:spPr>
          <a:xfrm>
            <a:off x="5427712" y="1275606"/>
            <a:ext cx="1368152" cy="789073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距离为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0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，进入战斗轮</a:t>
            </a:r>
          </a:p>
        </p:txBody>
      </p:sp>
      <p:sp>
        <p:nvSpPr>
          <p:cNvPr id="10" name="圆角矩形 13">
            <a:extLst>
              <a:ext uri="{FF2B5EF4-FFF2-40B4-BE49-F238E27FC236}">
                <a16:creationId xmlns:a16="http://schemas.microsoft.com/office/drawing/2014/main" id="{D2C22C2B-5B17-4703-B261-1B511E6F7A29}"/>
              </a:ext>
            </a:extLst>
          </p:cNvPr>
          <p:cNvSpPr/>
          <p:nvPr/>
        </p:nvSpPr>
        <p:spPr>
          <a:xfrm>
            <a:off x="5427712" y="3078821"/>
            <a:ext cx="1368152" cy="789073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距离为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4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，则成功逃脱</a:t>
            </a:r>
          </a:p>
        </p:txBody>
      </p:sp>
      <p:sp>
        <p:nvSpPr>
          <p:cNvPr id="11" name="圆角矩形 13">
            <a:extLst>
              <a:ext uri="{FF2B5EF4-FFF2-40B4-BE49-F238E27FC236}">
                <a16:creationId xmlns:a16="http://schemas.microsoft.com/office/drawing/2014/main" id="{E9EFF49D-BE8D-4B5F-9A6E-1AEC0F927CFA}"/>
              </a:ext>
            </a:extLst>
          </p:cNvPr>
          <p:cNvSpPr/>
          <p:nvPr/>
        </p:nvSpPr>
        <p:spPr>
          <a:xfrm>
            <a:off x="7066355" y="1563638"/>
            <a:ext cx="1368152" cy="1872207"/>
          </a:xfrm>
          <a:prstGeom prst="round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若距离大于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0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，小于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4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真广标" pitchFamily="49" charset="-122"/>
                <a:ea typeface="汉真广标" pitchFamily="49" charset="-122"/>
                <a:cs typeface="Arial"/>
              </a:rPr>
              <a:t>，则继续追逐</a:t>
            </a:r>
          </a:p>
        </p:txBody>
      </p:sp>
    </p:spTree>
    <p:extLst>
      <p:ext uri="{BB962C8B-B14F-4D97-AF65-F5344CB8AC3E}">
        <p14:creationId xmlns:p14="http://schemas.microsoft.com/office/powerpoint/2010/main" val="251751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06 7.61258E-06 L 0.14305 0.13634" pathEditMode="relative" ptsTypes="AA">
                                      <p:cBhvr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306 0.13634 L 0.31389 0.29735" pathEditMode="relative" ptsTypes="AA">
                                      <p:cBhvr>
                                        <p:cTn id="2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389 0.29735 L 0.51042 0.48551" pathEditMode="relative" ptsTypes="AA">
                                      <p:cBhvr>
                                        <p:cTn id="2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042 0.48551 L 0.72778 0.69217" pathEditMode="relative" ptsTypes="AA">
                                      <p:cBhvr>
                                        <p:cTn id="3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 rot="236984">
            <a:off x="3643212" y="694022"/>
            <a:ext cx="1980029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2000" dirty="0">
                <a:latin typeface="Showcard Gothic" pitchFamily="82" charset="0"/>
                <a:ea typeface="汉真广标" pitchFamily="49" charset="-122"/>
              </a:rPr>
              <a:t>简单的工作介绍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76435" y="1870396"/>
            <a:ext cx="2717411" cy="830997"/>
          </a:xfrm>
          <a:prstGeom prst="rect">
            <a:avLst/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1600" dirty="0">
                <a:latin typeface="Showcard Gothic" pitchFamily="82" charset="0"/>
                <a:ea typeface="汉真广标" pitchFamily="49" charset="-122"/>
              </a:rPr>
              <a:t>目前总工程量：</a:t>
            </a:r>
            <a:r>
              <a:rPr lang="en-US" altLang="zh-CN" sz="1600" dirty="0">
                <a:latin typeface="Showcard Gothic" pitchFamily="82" charset="0"/>
                <a:ea typeface="汉真广标" pitchFamily="49" charset="-122"/>
              </a:rPr>
              <a:t> </a:t>
            </a:r>
            <a:r>
              <a:rPr lang="zh-CN" altLang="en-US" sz="1600" dirty="0">
                <a:latin typeface="Showcard Gothic" pitchFamily="82" charset="0"/>
                <a:ea typeface="汉真广标" pitchFamily="49" charset="-122"/>
              </a:rPr>
              <a:t>约</a:t>
            </a:r>
            <a:r>
              <a:rPr lang="en-US" altLang="zh-CN" sz="1600" dirty="0">
                <a:latin typeface="Showcard Gothic" pitchFamily="82" charset="0"/>
                <a:ea typeface="汉真广标" pitchFamily="49" charset="-122"/>
              </a:rPr>
              <a:t>1K</a:t>
            </a:r>
            <a:r>
              <a:rPr lang="zh-CN" altLang="en-US" sz="1600" dirty="0">
                <a:latin typeface="Showcard Gothic" pitchFamily="82" charset="0"/>
                <a:ea typeface="汉真广标" pitchFamily="49" charset="-122"/>
              </a:rPr>
              <a:t>行代码</a:t>
            </a:r>
          </a:p>
          <a:p>
            <a:endParaRPr lang="en-US" altLang="zh-CN" sz="1600" dirty="0">
              <a:latin typeface="Showcard Gothic" pitchFamily="82" charset="0"/>
              <a:ea typeface="汉真广标" pitchFamily="49" charset="-122"/>
            </a:endParaRPr>
          </a:p>
          <a:p>
            <a:endParaRPr lang="zh-CN" altLang="en-US" sz="1600" dirty="0">
              <a:latin typeface="Showcard Gothic" pitchFamily="82" charset="0"/>
              <a:ea typeface="汉真广标" pitchFamily="49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7007" y="2571750"/>
            <a:ext cx="4025461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zh-CN" altLang="en-US" sz="1600" dirty="0">
                <a:latin typeface="Showcard Gothic" pitchFamily="82" charset="0"/>
                <a:ea typeface="汉真广标" pitchFamily="49" charset="-122"/>
              </a:rPr>
              <a:t>倪翔 张家铭：        人物卡的创建</a:t>
            </a:r>
            <a:endParaRPr lang="en-US" altLang="zh-CN" sz="1600" dirty="0">
              <a:latin typeface="Showcard Gothic" pitchFamily="82" charset="0"/>
              <a:ea typeface="汉真广标" pitchFamily="49" charset="-122"/>
            </a:endParaRPr>
          </a:p>
          <a:p>
            <a:r>
              <a:rPr lang="en-US" altLang="zh-CN" sz="1600" dirty="0">
                <a:latin typeface="Showcard Gothic" pitchFamily="82" charset="0"/>
                <a:ea typeface="汉真广标" pitchFamily="49" charset="-122"/>
              </a:rPr>
              <a:t>                                      </a:t>
            </a:r>
            <a:r>
              <a:rPr lang="zh-CN" altLang="en-US" sz="1600" dirty="0">
                <a:latin typeface="Showcard Gothic" pitchFamily="82" charset="0"/>
                <a:ea typeface="汉真广标" pitchFamily="49" charset="-122"/>
              </a:rPr>
              <a:t>人物属性的生成</a:t>
            </a:r>
            <a:endParaRPr lang="en-US" altLang="zh-CN" sz="1600" dirty="0">
              <a:latin typeface="Showcard Gothic" pitchFamily="82" charset="0"/>
              <a:ea typeface="汉真广标" pitchFamily="49" charset="-122"/>
            </a:endParaRPr>
          </a:p>
          <a:p>
            <a:r>
              <a:rPr lang="en-US" altLang="zh-CN" sz="1600" dirty="0">
                <a:latin typeface="Showcard Gothic" pitchFamily="82" charset="0"/>
                <a:ea typeface="汉真广标" pitchFamily="49" charset="-122"/>
              </a:rPr>
              <a:t>                                      </a:t>
            </a:r>
            <a:r>
              <a:rPr lang="zh-CN" altLang="en-US" sz="1600" dirty="0">
                <a:latin typeface="Showcard Gothic" pitchFamily="82" charset="0"/>
                <a:ea typeface="汉真广标" pitchFamily="49" charset="-122"/>
              </a:rPr>
              <a:t>不同职业的技能点与技能</a:t>
            </a:r>
            <a:endParaRPr lang="en-US" altLang="zh-CN" sz="1600" dirty="0">
              <a:latin typeface="Showcard Gothic" pitchFamily="82" charset="0"/>
              <a:ea typeface="汉真广标" pitchFamily="49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36024">
            <a:off x="46917" y="3597754"/>
            <a:ext cx="1853968" cy="1396825"/>
          </a:xfrm>
          <a:prstGeom prst="rect">
            <a:avLst/>
          </a:prstGeom>
        </p:spPr>
      </p:pic>
      <p:sp>
        <p:nvSpPr>
          <p:cNvPr id="7" name="TextBox 5">
            <a:extLst>
              <a:ext uri="{FF2B5EF4-FFF2-40B4-BE49-F238E27FC236}">
                <a16:creationId xmlns:a16="http://schemas.microsoft.com/office/drawing/2014/main" id="{8E0F227E-C736-4861-B4B1-D952C04FA549}"/>
              </a:ext>
            </a:extLst>
          </p:cNvPr>
          <p:cNvSpPr txBox="1"/>
          <p:nvPr/>
        </p:nvSpPr>
        <p:spPr>
          <a:xfrm>
            <a:off x="5076056" y="2571750"/>
            <a:ext cx="3115945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Showcard Gothic" pitchFamily="82" charset="0"/>
                <a:ea typeface="汉真广标" pitchFamily="49" charset="-122"/>
              </a:rPr>
              <a:t>陶栋伟：跑团时的战斗轮与逃脱轮</a:t>
            </a:r>
            <a:endParaRPr lang="en-US" altLang="zh-CN" sz="1600" dirty="0">
              <a:latin typeface="Showcard Gothic" pitchFamily="82" charset="0"/>
              <a:ea typeface="汉真广标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021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  <p:cond evt="onBegin" delay="0">
                          <p:tn val="9"/>
                        </p:cond>
                      </p:stCondLst>
                      <p:childTnLst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  <p:cond evt="onBegin" delay="0">
                          <p:tn val="16"/>
                        </p:cond>
                      </p:stCondLst>
                      <p:childTnLst>
                        <p:par>
                          <p:cTn id="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638" y="873529"/>
            <a:ext cx="6048672" cy="42699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20945744">
            <a:off x="2671041" y="2033116"/>
            <a:ext cx="1980029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zh-CN" sz="3600" dirty="0">
                <a:latin typeface="Showcard Gothic" pitchFamily="82" charset="0"/>
              </a:rPr>
              <a:t>Thanks</a:t>
            </a:r>
          </a:p>
        </p:txBody>
      </p:sp>
      <p:sp>
        <p:nvSpPr>
          <p:cNvPr id="2" name="椭圆形标注 1"/>
          <p:cNvSpPr/>
          <p:nvPr/>
        </p:nvSpPr>
        <p:spPr>
          <a:xfrm rot="21288864">
            <a:off x="7347316" y="567326"/>
            <a:ext cx="1368152" cy="792088"/>
          </a:xfrm>
          <a:prstGeom prst="wedgeEllipseCallout">
            <a:avLst>
              <a:gd name="adj1" fmla="val 56445"/>
              <a:gd name="adj2" fmla="val -66169"/>
            </a:avLst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Showcard Gothic" pitchFamily="82" charset="0"/>
              </a:rPr>
              <a:t>You're welcome</a:t>
            </a:r>
            <a:endParaRPr lang="zh-CN" altLang="en-US" sz="1200">
              <a:latin typeface="Showcard Gothic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10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:p15="http://schemas.microsoft.com/office/powerpoint/2012/main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  <p:cond evt="onBegin" delay="0">
                          <p:tn val="7"/>
                        </p:cond>
                      </p:stCondLst>
                      <p:childTnLst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2.0.50727.5485"/>
  <p:tag name="AS_OS" val="Microsoft Windows NT 6.1.7601 Service Pack 1"/>
  <p:tag name="AS_RELEASE_DATE" val="2018.04.09"/>
  <p:tag name="AS_TITLE" val="Aspose.Slides for .NET 2.0"/>
  <p:tag name="AS_VERSION" val="18.4"/>
</p:tagLst>
</file>

<file path=ppt/theme/theme1.xml><?xml version="1.0" encoding="utf-8"?>
<a:theme xmlns:a="http://schemas.openxmlformats.org/drawingml/2006/main" name="蒸汽朋克PPT模板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蒸汽朋克PPT模板</Template>
  <TotalTime>91</TotalTime>
  <Words>424</Words>
  <Application>Microsoft Office PowerPoint</Application>
  <PresentationFormat>全屏显示(16:9)</PresentationFormat>
  <Paragraphs>65</Paragraphs>
  <Slides>8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迷你简汉真广标</vt:lpstr>
      <vt:lpstr>汉真广标</vt:lpstr>
      <vt:lpstr>Calibri</vt:lpstr>
      <vt:lpstr>Arial</vt:lpstr>
      <vt:lpstr>Showcard Gothic</vt:lpstr>
      <vt:lpstr>蒸汽朋克PPT模板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追逐轮流程</vt:lpstr>
      <vt:lpstr>PowerPoint 演示文稿</vt:lpstr>
      <vt:lpstr>PowerPoint 演示文稿</vt:lpstr>
    </vt:vector>
  </TitlesOfParts>
  <Manager>风云办公</Manager>
  <Company>上海剑姬网络科技有限公司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风云办公PPT模板</dc:title>
  <dc:creator>风云办公</dc:creator>
  <cp:keywords>风云办公</cp:keywords>
  <dc:description>风云办公 http://www.ppt118.com</dc:description>
  <cp:lastModifiedBy>zhang jiaming</cp:lastModifiedBy>
  <cp:revision>18</cp:revision>
  <dcterms:created xsi:type="dcterms:W3CDTF">2017-01-17T07:03:47Z</dcterms:created>
  <dcterms:modified xsi:type="dcterms:W3CDTF">2020-09-09T13:24:00Z</dcterms:modified>
</cp:coreProperties>
</file>

<file path=docProps/thumbnail.jpeg>
</file>